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129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2997d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递推式中分奇偶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e4677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隔项递推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092fd4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上分点3 含有</a:t>
                </a:r>
                <a14:m>
                  <m:oMath xmlns:m="http://schemas.openxmlformats.org/officeDocument/2006/math">
                    <m:r>
                      <a:rPr lang="en-US" sz="2400" b="1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𝟏</m:t>
                    </m:r>
                    <m:sSup>
                      <m:sSupPr>
                        <m:ctrlPr>
                          <a:rPr lang="en-US" sz="2400" b="1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sz="2400" b="1" i="1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7_1#688620aa1?vop=1&amp;pid=0de4677c3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17_1#688620aa1?vop=1&amp;pid=0de4677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8_1#688620aa1.blank?vop=1&amp;pid=0de4677c3&amp;color=0,0,0&amp;vpa=4&amp;vtp=1&amp;bbb=1"/>
          <p:cNvSpPr/>
          <p:nvPr/>
        </p:nvSpPr>
        <p:spPr>
          <a:xfrm>
            <a:off x="7870413" y="1466850"/>
            <a:ext cx="5667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512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9_1#688620aa1?vop=1&amp;pid=0de4677c3&amp;color=0,0,0&amp;vtp=1&amp;bbb=1"/>
              <p:cNvSpPr/>
              <p:nvPr/>
            </p:nvSpPr>
            <p:spPr>
              <a:xfrm>
                <a:off x="832104" y="1875790"/>
                <a:ext cx="10533888" cy="2474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的偶数项成等比数列，公比为2.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19_1#688620aa1?vop=1&amp;pid=0de4677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2474659"/>
              </a:xfrm>
              <a:prstGeom prst="rect">
                <a:avLst/>
              </a:prstGeom>
              <a:blipFill>
                <a:blip r:embed="rId4"/>
                <a:stretch>
                  <a:fillRect l="-1389" b="-54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20_2#dbaf6d260?vop=1&amp;pid=2092fd45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1032" y="2003806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20_3#dbaf6d260?vop=1&amp;pid=2092fd456&amp;color=0,0,0&amp;vtp=1&amp;bbb=1"/>
              <p:cNvSpPr/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 已知正项数列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20_3#dbaf6d260?vop=1&amp;pid=2092fd4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1_1#dc4b73572?vop=1&amp;pid=dbaf6d260&amp;color=0,0,0&amp;vtp=1&amp;bbb=1"/>
              <p:cNvSpPr/>
              <p:nvPr/>
            </p:nvSpPr>
            <p:spPr>
              <a:xfrm>
                <a:off x="832104" y="229590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21_1#dc4b73572?vop=1&amp;pid=dbaf6d2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5906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2_1#dc4b73572?vop=1&amp;pid=dbaf6d260&amp;color=0,0,0&amp;vtp=1&amp;bbb=1&amp;hb=1"/>
              <p:cNvSpPr/>
              <p:nvPr/>
            </p:nvSpPr>
            <p:spPr>
              <a:xfrm>
                <a:off x="832104" y="2660396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【解】由已知条件可知，对任意的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，两式作差得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已知条件可知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是等差数列，且首项为1，公差为1，因此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−1)×1=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2_1#dc4b73572?vop=1&amp;pid=dbaf6d26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0396"/>
                <a:ext cx="10533888" cy="2449830"/>
              </a:xfrm>
              <a:prstGeom prst="rect">
                <a:avLst/>
              </a:prstGeom>
              <a:blipFill>
                <a:blip r:embed="rId6"/>
                <a:stretch>
                  <a:fillRect l="-1389" r="-2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3_1#5226eb440?vop=1&amp;pid=dbaf6d260&amp;color=0,0,0&amp;vtp=1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3_1#5226eb440?vop=1&amp;pid=dbaf6d26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4_1#5226eb440?vop=1&amp;pid=dbaf6d260&amp;color=0,0,0&amp;vtp=1&amp;bbb=1"/>
              <p:cNvSpPr/>
              <p:nvPr/>
            </p:nvSpPr>
            <p:spPr>
              <a:xfrm>
                <a:off x="832104" y="2095500"/>
                <a:ext cx="10533888" cy="9385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4_1#5226eb440?vop=1&amp;pid=dbaf6d2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938594"/>
              </a:xfrm>
              <a:prstGeom prst="rect">
                <a:avLst/>
              </a:prstGeom>
              <a:blipFill>
                <a:blip r:embed="rId4"/>
                <a:stretch>
                  <a:fillRect l="-138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397ef4486?vop=1&amp;pid=dbaf6d260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5_1#397ef4486?vop=1&amp;pid=dbaf6d2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397ef4486?vop=1&amp;pid=dbaf6d260&amp;color=0,0,0&amp;vtp=1&amp;bbb=1&amp;hb=1"/>
              <p:cNvSpPr/>
              <p:nvPr/>
            </p:nvSpPr>
            <p:spPr>
              <a:xfrm>
                <a:off x="832104" y="2292477"/>
                <a:ext cx="10533888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②−①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②+③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提示：根据已知条件，构造隔项递推式）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×16=8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−1)+20(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×16=8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−3+2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26_1#397ef4486?vop=1&amp;pid=dbaf6d26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3378200"/>
              </a:xfrm>
              <a:prstGeom prst="rect">
                <a:avLst/>
              </a:prstGeom>
              <a:blipFill>
                <a:blip r:embed="rId4"/>
                <a:stretch>
                  <a:fillRect l="-1389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6_2#397ef4486?vop=1&amp;pid=dbaf6d260&amp;color=0,0,0&amp;mp=1&amp;vtp=1&amp;bt=1&amp;bbb=1"/>
              <p:cNvSpPr/>
              <p:nvPr/>
            </p:nvSpPr>
            <p:spPr>
              <a:xfrm>
                <a:off x="832104" y="1508760"/>
                <a:ext cx="10533888" cy="3145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（提示：分奇偶项得到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⇒8(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+1)−3+2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&gt;−4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,可得出关于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的不等式组，由此可求得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6_2#397ef4486?vop=1&amp;pid=dbaf6d26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145155"/>
              </a:xfrm>
              <a:prstGeom prst="rect">
                <a:avLst/>
              </a:prstGeom>
              <a:blipFill>
                <a:blip r:embed="rId3"/>
                <a:stretch>
                  <a:fillRect l="-1389" b="-46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27_1#dbaf6d260?vop=1&amp;pid=2092fd456&amp;color=0,0,0&amp;vtp=1&amp;bbb=1"/>
              <p:cNvSpPr/>
              <p:nvPr/>
            </p:nvSpPr>
            <p:spPr>
              <a:xfrm>
                <a:off x="832104" y="4678489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通过构造隔项递推式求解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EX.27_1#dbaf6d260?vop=1&amp;pid=2092fd4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78489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7d50d016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97d50d016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数列中的奇偶项问题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088bba83e?vop=1&amp;pid=be2997d1f&amp;color=0,0,0&amp;vtp=1&amp;bt=1&amp;bbb=1"/>
              <p:cNvSpPr/>
              <p:nvPr/>
            </p:nvSpPr>
            <p:spPr>
              <a:xfrm>
                <a:off x="832104" y="1508760"/>
                <a:ext cx="10533888" cy="7427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fontAlgn="b" latinLnBrk="1">
                  <a:lnSpc>
                    <a:spcPts val="6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𝑛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为奇数,</m:t>
                          </m:r>
                        </m:e>
                      </m:mr>
                      <m:mr>
                        <m:e>
                          <m:f>
                            <m:f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fPr>
                            <m:num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sz="1800" b="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800" b="0" i="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𝑛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为偶数,</m:t>
                          </m:r>
                        </m:e>
                      </m:mr>
                    </m:m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088bba83e?vop=1&amp;pid=be2997d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42760"/>
              </a:xfrm>
              <a:prstGeom prst="rect">
                <a:avLst/>
              </a:prstGeom>
              <a:blipFill>
                <a:blip r:embed="rId3"/>
                <a:stretch>
                  <a:fillRect l="-1389" b="-4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088bba83e.bracket?vop=1&amp;pid=be2997d1f&amp;color=0,0,0&amp;vpa=1&amp;vtp=1&amp;bbb=1"/>
          <p:cNvSpPr/>
          <p:nvPr/>
        </p:nvSpPr>
        <p:spPr>
          <a:xfrm>
            <a:off x="10204163" y="1918780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088bba83e.choices?vop=1&amp;pid=be2997d1f&amp;color=0,0,0&amp;vtp=1&amp;bbb=1"/>
              <p:cNvSpPr/>
              <p:nvPr/>
            </p:nvSpPr>
            <p:spPr>
              <a:xfrm>
                <a:off x="832104" y="225736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309622" algn="l"/>
                    <a:tab pos="4504944" algn="l"/>
                    <a:tab pos="7716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为周期数列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_2#088bba83e.choices?vop=1&amp;pid=be2997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7362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088bba83e?vop=1&amp;pid=be2997d1f&amp;color=0,0,0&amp;vtp=1&amp;bt=1&amp;bbb=1&amp;hb=1"/>
              <p:cNvSpPr/>
              <p:nvPr/>
            </p:nvSpPr>
            <p:spPr>
              <a:xfrm>
                <a:off x="832104" y="1508760"/>
                <a:ext cx="10533888" cy="4519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是以4为周期的周期数列.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=4×(1+2+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+1)−1=17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的等差数列，C正确；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是周期为4的周期数列，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除以4所得余数相等，所以D正确.故选ACD.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_1#088bba83e?vop=1&amp;pid=be2997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19930"/>
              </a:xfrm>
              <a:prstGeom prst="rect">
                <a:avLst/>
              </a:prstGeom>
              <a:blipFill>
                <a:blip r:embed="rId3"/>
                <a:stretch>
                  <a:fillRect l="-1389" t="-405" b="-3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_1#e0099f8c0?vop=1&amp;pid=be2997d1f&amp;color=0,0,0&amp;vtp=1&amp;bt=1&amp;bbb=1&amp;hb=1"/>
              <p:cNvSpPr/>
              <p:nvPr/>
            </p:nvSpPr>
            <p:spPr>
              <a:xfrm>
                <a:off x="832104" y="1508760"/>
                <a:ext cx="10533888" cy="9359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+2,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𝑛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=2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−1,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</m:e>
                      </m:mr>
                      <m:mr>
                        <m:e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𝑛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=2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𝑘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∈</m:t>
                          </m:r>
                          <m:sSub>
                            <m:sSub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bPr>
                            <m:e>
                              <m:r>
                                <a:rPr lang="en-US" altLang="zh-CN" sz="1800" b="1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𝐍</m:t>
                              </m:r>
                            </m:e>
                            <m:sub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</m:e>
                      </m:mr>
                    </m:m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则满足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025≤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的正整数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的所有取值集合为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_1#e0099f8c0?vop=1&amp;pid=be2997d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5927"/>
              </a:xfrm>
              <a:prstGeom prst="rect">
                <a:avLst/>
              </a:prstGeom>
              <a:blipFill>
                <a:blip r:embed="rId3"/>
                <a:stretch>
                  <a:fillRect l="-1389" b="-15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_1#e0099f8c0.blank?vop=1&amp;pid=be2997d1f&amp;color=0,0,0&amp;vpa=2&amp;vtp=1&amp;bbb=1"/>
              <p:cNvSpPr/>
              <p:nvPr/>
            </p:nvSpPr>
            <p:spPr>
              <a:xfrm>
                <a:off x="5807203" y="2129726"/>
                <a:ext cx="850900" cy="2606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{20,21}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5_1#e0099f8c0.blank?vop=1&amp;pid=be2997d1f&amp;color=0,0,0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203" y="2129726"/>
                <a:ext cx="850900" cy="260668"/>
              </a:xfrm>
              <a:prstGeom prst="rect">
                <a:avLst/>
              </a:prstGeom>
              <a:blipFill>
                <a:blip r:embed="rId4"/>
                <a:stretch>
                  <a:fillRect l="-6475" t="-4651" r="-7194" b="-441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6_1#e0099f8c0?vop=1&amp;pid=be2997d1f&amp;color=0,0,0&amp;vtp=1&amp;bbb=1"/>
              <p:cNvSpPr/>
              <p:nvPr/>
            </p:nvSpPr>
            <p:spPr>
              <a:xfrm>
                <a:off x="832104" y="2447861"/>
                <a:ext cx="10533888" cy="3440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中的奇数项构成首项为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，公差为2的等差数列；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中的偶数项构成首项为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，公比为2的等比数列.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中的每一项均为正整数，数列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−2=100+1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024−2=1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−2=100+2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048−2=2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−2=121+2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048−2=2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的所有取值集合为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{20,21}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6_1#e0099f8c0?vop=1&amp;pid=be2997d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7861"/>
                <a:ext cx="10533888" cy="3440430"/>
              </a:xfrm>
              <a:prstGeom prst="rect">
                <a:avLst/>
              </a:prstGeom>
              <a:blipFill>
                <a:blip r:embed="rId5"/>
                <a:stretch>
                  <a:fillRect l="-1389" r="-1447" b="-40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adf7b531a?vop=1&amp;pid=be2997d1f&amp;color=0,0,0&amp;vtp=1&amp;bt=1&amp;bbb=1"/>
              <p:cNvSpPr/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的首项是1,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7_1#adf7b531a?vop=1&amp;pid=be2997d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blipFill>
                <a:blip r:embed="rId3"/>
                <a:stretch>
                  <a:fillRect l="-1389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8_1#11b0d2395?vop=1&amp;pid=adf7b531a&amp;color=0,0,0&amp;vtp=1&amp;bbb=1"/>
              <p:cNvSpPr/>
              <p:nvPr/>
            </p:nvSpPr>
            <p:spPr>
              <a:xfrm>
                <a:off x="832104" y="22987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的奇数项成等差数列；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8_1#11b0d2395?vop=1&amp;pid=adf7b53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870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9_1#11b0d2395?vop=1&amp;pid=adf7b531a&amp;color=0,0,0&amp;vtp=1&amp;bbb=1"/>
              <p:cNvSpPr/>
              <p:nvPr/>
            </p:nvSpPr>
            <p:spPr>
              <a:xfrm>
                <a:off x="832104" y="266319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是偶数，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是奇数，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+1)+2=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的奇数项是首项为1，公差为3的等差数列．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9_1#11b0d2395?vop=1&amp;pid=adf7b53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3190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_1#91a884eb4?vop=1&amp;pid=adf7b531a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0_1#91a884eb4?vop=1&amp;pid=adf7b531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_1#91a884eb4?vop=1&amp;pid=adf7b531a&amp;color=0,0,0&amp;vtp=1&amp;bbb=1&amp;hb=1"/>
              <p:cNvSpPr/>
              <p:nvPr/>
            </p:nvSpPr>
            <p:spPr>
              <a:xfrm>
                <a:off x="832104" y="1875282"/>
                <a:ext cx="10533888" cy="364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×3]+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11_1#91a884eb4?vop=1&amp;pid=adf7b531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644900"/>
              </a:xfrm>
              <a:prstGeom prst="rect">
                <a:avLst/>
              </a:prstGeom>
              <a:blipFill>
                <a:blip r:embed="rId4"/>
                <a:stretch>
                  <a:fillRect l="-1389" b="-2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1_1#91a884eb4?vop=1&amp;pid=adf7b531a&amp;color=0,0,0&amp;vtp=1&amp;bbb=1&amp;hb=1">
                <a:extLst>
                  <a:ext uri="{FF2B5EF4-FFF2-40B4-BE49-F238E27FC236}">
                    <a16:creationId xmlns:a16="http://schemas.microsoft.com/office/drawing/2014/main" id="{CF6F9F91-6458-5D7E-2999-476AECCEE953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1_1#91a884eb4?vop=1&amp;pid=adf7b531a&amp;color=0,0,0&amp;vtp=1&amp;bbb=1&amp;hb=1">
                <a:extLst>
                  <a:ext uri="{FF2B5EF4-FFF2-40B4-BE49-F238E27FC236}">
                    <a16:creationId xmlns:a16="http://schemas.microsoft.com/office/drawing/2014/main" id="{CF6F9F91-6458-5D7E-2999-476AECCEE9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20900"/>
              </a:xfrm>
              <a:prstGeom prst="rect">
                <a:avLst/>
              </a:prstGeom>
              <a:blipFill>
                <a:blip r:embed="rId2"/>
                <a:stretch>
                  <a:fillRect l="-1389" b="-2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2_1#adf7b531a?vop=1&amp;pid=be2997d1f&amp;color=0,0,0&amp;vtp=1&amp;bbb=1&amp;hb=1">
                <a:extLst>
                  <a:ext uri="{FF2B5EF4-FFF2-40B4-BE49-F238E27FC236}">
                    <a16:creationId xmlns:a16="http://schemas.microsoft.com/office/drawing/2014/main" id="{57FCAEB0-0F73-8BBC-A934-3AE4E0D13022}"/>
                  </a:ext>
                </a:extLst>
              </p:cNvPr>
              <p:cNvSpPr/>
              <p:nvPr/>
            </p:nvSpPr>
            <p:spPr>
              <a:xfrm>
                <a:off x="832104" y="3197860"/>
                <a:ext cx="10533888" cy="1138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的通项公式是一个分奇偶的递推式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攻略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中的方法可以求出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EX.12_1#adf7b531a?vop=1&amp;pid=be2997d1f&amp;color=0,0,0&amp;vtp=1&amp;bbb=1&amp;hb=1">
                <a:extLst>
                  <a:ext uri="{FF2B5EF4-FFF2-40B4-BE49-F238E27FC236}">
                    <a16:creationId xmlns:a16="http://schemas.microsoft.com/office/drawing/2014/main" id="{57FCAEB0-0F73-8BBC-A934-3AE4E0D130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7860"/>
                <a:ext cx="10533888" cy="1138555"/>
              </a:xfrm>
              <a:prstGeom prst="rect">
                <a:avLst/>
              </a:prstGeom>
              <a:blipFill>
                <a:blip r:embed="rId3"/>
                <a:stretch>
                  <a:fillRect l="-1389" b="-129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2796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858bb3f37?vop=1&amp;pid=0de4677c3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3_1#858bb3f37?vop=1&amp;pid=0de4677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858bb3f37.bracket?vop=1&amp;pid=0de4677c3&amp;color=0,0,0&amp;vpa=3&amp;vtp=1"/>
          <p:cNvSpPr/>
          <p:nvPr/>
        </p:nvSpPr>
        <p:spPr>
          <a:xfrm>
            <a:off x="771439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3_2#858bb3f37.choices?vop=1&amp;pid=0de4677c3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5_1#858bb3f37?vop=1&amp;pid=0de4677c3&amp;color=0,0,0&amp;vtp=1&amp;bbb=1&amp;hb=1"/>
              <p:cNvSpPr/>
              <p:nvPr/>
            </p:nvSpPr>
            <p:spPr>
              <a:xfrm>
                <a:off x="832104" y="224028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的偶数项成等差数列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EX.15_1#858bb3f37?vop=1&amp;pid=0de4677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34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6_1#858bb3f37?vop=1&amp;pid=0de4677c3&amp;color=0,0,0&amp;vtp=1&amp;bbb=1"/>
              <p:cNvSpPr/>
              <p:nvPr/>
            </p:nvSpPr>
            <p:spPr>
              <a:xfrm>
                <a:off x="832104" y="3021965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②−①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的偶数项是以2为公差的等差数列.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16_1#858bb3f37?vop=1&amp;pid=0de4677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1965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1607</Words>
  <Application>Microsoft Office PowerPoint</Application>
  <PresentationFormat>宽屏</PresentationFormat>
  <Paragraphs>104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2025-10-22T07:06:16Z</dcterms:created>
  <dcterms:modified xsi:type="dcterms:W3CDTF">2025-10-22T07:09:01Z</dcterms:modified>
  <cp:category/>
  <cp:contentStatus/>
</cp:coreProperties>
</file>